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1"/>
  </p:notesMasterIdLst>
  <p:sldIdLst>
    <p:sldId id="256" r:id="rId2"/>
    <p:sldId id="404" r:id="rId3"/>
    <p:sldId id="394" r:id="rId4"/>
    <p:sldId id="392" r:id="rId5"/>
    <p:sldId id="396" r:id="rId6"/>
    <p:sldId id="405" r:id="rId7"/>
    <p:sldId id="407" r:id="rId8"/>
    <p:sldId id="395" r:id="rId9"/>
    <p:sldId id="326" r:id="rId10"/>
    <p:sldId id="269" r:id="rId11"/>
    <p:sldId id="285" r:id="rId12"/>
    <p:sldId id="289" r:id="rId13"/>
    <p:sldId id="288" r:id="rId14"/>
    <p:sldId id="287" r:id="rId15"/>
    <p:sldId id="286" r:id="rId16"/>
    <p:sldId id="408" r:id="rId17"/>
    <p:sldId id="410" r:id="rId18"/>
    <p:sldId id="353" r:id="rId19"/>
    <p:sldId id="393" r:id="rId20"/>
    <p:sldId id="397" r:id="rId21"/>
    <p:sldId id="399" r:id="rId22"/>
    <p:sldId id="406" r:id="rId23"/>
    <p:sldId id="411" r:id="rId24"/>
    <p:sldId id="400" r:id="rId25"/>
    <p:sldId id="401" r:id="rId26"/>
    <p:sldId id="402" r:id="rId27"/>
    <p:sldId id="403" r:id="rId28"/>
    <p:sldId id="412" r:id="rId29"/>
    <p:sldId id="356" r:id="rId30"/>
    <p:sldId id="390" r:id="rId31"/>
    <p:sldId id="386" r:id="rId32"/>
    <p:sldId id="387" r:id="rId33"/>
    <p:sldId id="391" r:id="rId34"/>
    <p:sldId id="388" r:id="rId35"/>
    <p:sldId id="351" r:id="rId36"/>
    <p:sldId id="352" r:id="rId37"/>
    <p:sldId id="389" r:id="rId38"/>
    <p:sldId id="331" r:id="rId39"/>
    <p:sldId id="365" r:id="rId40"/>
    <p:sldId id="366" r:id="rId41"/>
    <p:sldId id="367" r:id="rId42"/>
    <p:sldId id="369" r:id="rId43"/>
    <p:sldId id="370" r:id="rId44"/>
    <p:sldId id="371" r:id="rId45"/>
    <p:sldId id="372" r:id="rId46"/>
    <p:sldId id="373" r:id="rId47"/>
    <p:sldId id="398" r:id="rId48"/>
    <p:sldId id="374" r:id="rId49"/>
    <p:sldId id="354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15C75F-D332-F6EE-3F91-EA2862264DAB}" v="74" dt="2018-08-06T02:19:25.2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8" autoAdjust="0"/>
    <p:restoredTop sz="94613" autoAdjust="0"/>
  </p:normalViewPr>
  <p:slideViewPr>
    <p:cSldViewPr snapToGrid="0">
      <p:cViewPr varScale="1">
        <p:scale>
          <a:sx n="67" d="100"/>
          <a:sy n="67" d="100"/>
        </p:scale>
        <p:origin x="-888" y="-10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4264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notesMaster" Target="notesMasters/notesMaster1.xml"/><Relationship Id="rId52" Type="http://schemas.openxmlformats.org/officeDocument/2006/relationships/printerSettings" Target="printerSettings/printerSettings1.bin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56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9" Type="http://schemas.microsoft.com/office/2015/10/relationships/revisionInfo" Target="revisionInfo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81F9D8-387F-4291-AB47-45AFCD682E02}" type="datetimeFigureOut">
              <a:rPr lang="en-US"/>
              <a:t>7/22/19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9530A1-F4A1-443C-9D0A-625C89AA291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208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9530A1-F4A1-443C-9D0A-625C89AA291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6308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9530A1-F4A1-443C-9D0A-625C89AA2916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2937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9530A1-F4A1-443C-9D0A-625C89AA2916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2937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9530A1-F4A1-443C-9D0A-625C89AA2916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2937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9530A1-F4A1-443C-9D0A-625C89AA2916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2937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9530A1-F4A1-443C-9D0A-625C89AA2916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2937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9530A1-F4A1-443C-9D0A-625C89AA2916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2937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9530A1-F4A1-443C-9D0A-625C89AA2916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2937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9530A1-F4A1-443C-9D0A-625C89AA2916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2937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9530A1-F4A1-443C-9D0A-625C89AA2916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2937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9530A1-F4A1-443C-9D0A-625C89AA2916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6308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9530A1-F4A1-443C-9D0A-625C89AA2916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9911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9530A1-F4A1-443C-9D0A-625C89AA2916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9631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9530A1-F4A1-443C-9D0A-625C89AA2916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6197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9530A1-F4A1-443C-9D0A-625C89AA2916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2619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9530A1-F4A1-443C-9D0A-625C89AA2916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3593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What is role now</a:t>
            </a:r>
          </a:p>
          <a:p>
            <a:r>
              <a:rPr lang="en-US"/>
              <a:t>How do we share information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9530A1-F4A1-443C-9D0A-625C89AA2916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549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9530A1-F4A1-443C-9D0A-625C89AA291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6308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9530A1-F4A1-443C-9D0A-625C89AA291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7022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7/22/19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7/22/19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7/22/19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7/22/19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3736A36-8A83-4F7A-B586-B393A2D4CF32}"/>
              </a:ext>
            </a:extLst>
          </p:cNvPr>
          <p:cNvSpPr txBox="1"/>
          <p:nvPr/>
        </p:nvSpPr>
        <p:spPr>
          <a:xfrm>
            <a:off x="3048000" y="3200400"/>
            <a:ext cx="60960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dirty="0">
              <a:cs typeface="Calibri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0" y="4800600"/>
            <a:ext cx="12700000" cy="1600200"/>
          </a:xfrm>
        </p:spPr>
        <p:txBody>
          <a:bodyPr>
            <a:normAutofit fontScale="40000" lnSpcReduction="20000"/>
          </a:bodyPr>
          <a:lstStyle/>
          <a:p>
            <a:r>
              <a:rPr lang="en-US" sz="16600" b="1" dirty="0" smtClean="0">
                <a:solidFill>
                  <a:srgbClr val="FF0000"/>
                </a:solidFill>
              </a:rPr>
              <a:t>THIS IS NOT A DRILL</a:t>
            </a:r>
          </a:p>
          <a:p>
            <a:r>
              <a:rPr lang="en-US" sz="14800" dirty="0" smtClean="0">
                <a:solidFill>
                  <a:srgbClr val="FF0000"/>
                </a:solidFill>
              </a:rPr>
              <a:t>Crisis Management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6" name="Picture 5" descr="Screen Shot 2018-10-25 at 3.39.2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40700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 group of people in a room&#10;&#10;Description generated with high confidence">
            <a:extLst>
              <a:ext uri="{FF2B5EF4-FFF2-40B4-BE49-F238E27FC236}">
                <a16:creationId xmlns:a16="http://schemas.microsoft.com/office/drawing/2014/main" xmlns="" id="{619A2E7E-D223-44D1-B4C7-D03B356E26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715000" y="1749328"/>
            <a:ext cx="6172200" cy="4626072"/>
          </a:xfrm>
          <a:prstGeom prst="rect">
            <a:avLst/>
          </a:prstGeom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xmlns="" id="{76E31DDA-5D55-4313-8969-85AEE4BA6F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726425" cy="4292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2600" y="4673600"/>
            <a:ext cx="49784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Success Tech High School</a:t>
            </a:r>
          </a:p>
          <a:p>
            <a:r>
              <a:rPr lang="en-US" sz="3600" b="1" dirty="0" smtClean="0"/>
              <a:t>Cleveland, Ohio</a:t>
            </a:r>
          </a:p>
          <a:p>
            <a:r>
              <a:rPr lang="en-US" sz="3600" b="1" dirty="0" smtClean="0"/>
              <a:t>2007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558841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44570D-81D8-490E-8812-0E8B3F989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cs typeface="Calibri Light"/>
              </a:rPr>
              <a:t>Our </a:t>
            </a:r>
            <a:r>
              <a:rPr lang="en-US" sz="5400" dirty="0" smtClean="0">
                <a:cs typeface="Calibri Light"/>
              </a:rPr>
              <a:t>student</a:t>
            </a:r>
            <a:endParaRPr lang="en-US" sz="5400" dirty="0">
              <a:cs typeface="Calibri Light"/>
            </a:endParaRPr>
          </a:p>
        </p:txBody>
      </p:sp>
      <p:pic>
        <p:nvPicPr>
          <p:cNvPr id="5" name="Picture 5" descr="A group of people in a room&#10;&#10;Description generated with high confidence">
            <a:extLst>
              <a:ext uri="{FF2B5EF4-FFF2-40B4-BE49-F238E27FC236}">
                <a16:creationId xmlns:a16="http://schemas.microsoft.com/office/drawing/2014/main" xmlns="" id="{3640FFC9-01E2-4D12-89A7-E59BE503457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38200" y="2059486"/>
            <a:ext cx="5181600" cy="3883616"/>
          </a:xfrm>
          <a:prstGeom prst="rect">
            <a:avLst/>
          </a:prstGeom>
        </p:spPr>
      </p:pic>
      <p:pic>
        <p:nvPicPr>
          <p:cNvPr id="15" name="Picture 15" descr="A person standing in front of a store&#10;&#10;Description generated with high confidence">
            <a:extLst>
              <a:ext uri="{FF2B5EF4-FFF2-40B4-BE49-F238E27FC236}">
                <a16:creationId xmlns:a16="http://schemas.microsoft.com/office/drawing/2014/main" xmlns="" id="{65D652AB-1820-447C-A059-F2717F5209E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172200" y="2058385"/>
            <a:ext cx="5181600" cy="388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731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C265E4-9BAD-445F-B356-9DB143AE7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>
                <a:cs typeface="Calibri Light"/>
              </a:rPr>
              <a:t>It was a normal day...</a:t>
            </a:r>
            <a:endParaRPr lang="en-US" sz="5400"/>
          </a:p>
        </p:txBody>
      </p:sp>
      <p:pic>
        <p:nvPicPr>
          <p:cNvPr id="5" name="Picture 5" descr="A group of people standing in a room&#10;&#10;Description generated with very high confidence">
            <a:extLst>
              <a:ext uri="{FF2B5EF4-FFF2-40B4-BE49-F238E27FC236}">
                <a16:creationId xmlns:a16="http://schemas.microsoft.com/office/drawing/2014/main" xmlns="" id="{98BF9544-2F2C-4EF9-9244-9307847F082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38200" y="2059486"/>
            <a:ext cx="5181600" cy="3883616"/>
          </a:xfrm>
          <a:prstGeom prst="rect">
            <a:avLst/>
          </a:prstGeom>
        </p:spPr>
      </p:pic>
      <p:pic>
        <p:nvPicPr>
          <p:cNvPr id="7" name="Picture 7" descr="A group of people in a room&#10;&#10;Description generated with very high confidence">
            <a:extLst>
              <a:ext uri="{FF2B5EF4-FFF2-40B4-BE49-F238E27FC236}">
                <a16:creationId xmlns:a16="http://schemas.microsoft.com/office/drawing/2014/main" xmlns="" id="{AD5EA251-DE32-4B4A-B4C4-8F8AB937D8D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172200" y="2058385"/>
            <a:ext cx="5181600" cy="388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160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54AFC8-FDBE-4620-84F6-E5970DD88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 smtClean="0">
                <a:cs typeface="Calibri Light"/>
              </a:rPr>
              <a:t>…</a:t>
            </a:r>
            <a:r>
              <a:rPr lang="en-US" dirty="0">
                <a:cs typeface="Calibri Light"/>
              </a:rPr>
              <a:t>a</a:t>
            </a:r>
            <a:r>
              <a:rPr lang="en-US" dirty="0" smtClean="0">
                <a:cs typeface="Calibri Light"/>
              </a:rPr>
              <a:t>nd </a:t>
            </a:r>
            <a:r>
              <a:rPr lang="en-US" dirty="0">
                <a:cs typeface="Calibri Light"/>
              </a:rPr>
              <a:t>then it wasn't</a:t>
            </a:r>
            <a:endParaRPr lang="en-US" dirty="0"/>
          </a:p>
        </p:txBody>
      </p:sp>
      <p:pic>
        <p:nvPicPr>
          <p:cNvPr id="5" name="Picture 5" descr="A group of people standing in a room&#10;&#10;Description generated with very high confidence">
            <a:extLst>
              <a:ext uri="{FF2B5EF4-FFF2-40B4-BE49-F238E27FC236}">
                <a16:creationId xmlns:a16="http://schemas.microsoft.com/office/drawing/2014/main" xmlns="" id="{5729EDC2-5549-4576-A49C-B6549A0E78D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38200" y="2059486"/>
            <a:ext cx="5181600" cy="3883616"/>
          </a:xfrm>
          <a:prstGeom prst="rect">
            <a:avLst/>
          </a:prstGeom>
        </p:spPr>
      </p:pic>
      <p:pic>
        <p:nvPicPr>
          <p:cNvPr id="7" name="Picture 7" descr="A group of people standing in a room&#10;&#10;Description generated with very high confidence">
            <a:extLst>
              <a:ext uri="{FF2B5EF4-FFF2-40B4-BE49-F238E27FC236}">
                <a16:creationId xmlns:a16="http://schemas.microsoft.com/office/drawing/2014/main" xmlns="" id="{F426CF6F-A225-4FA2-8C46-B789B12F620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172200" y="2058385"/>
            <a:ext cx="5181600" cy="388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68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481B05-870B-4246-A058-84774CFC5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Active Shooter</a:t>
            </a:r>
            <a:r>
              <a:rPr lang="en-US" dirty="0">
                <a:cs typeface="Calibri Light"/>
              </a:rPr>
              <a:t>? Student? </a:t>
            </a:r>
            <a:r>
              <a:rPr lang="en-US" dirty="0" smtClean="0">
                <a:cs typeface="Calibri Light"/>
              </a:rPr>
              <a:t/>
            </a:r>
            <a:br>
              <a:rPr lang="en-US" dirty="0" smtClean="0">
                <a:cs typeface="Calibri Light"/>
              </a:rPr>
            </a:br>
            <a:r>
              <a:rPr lang="en-US" dirty="0" smtClean="0">
                <a:cs typeface="Calibri Light"/>
              </a:rPr>
              <a:t>Intruder?   Did we miss something?</a:t>
            </a:r>
            <a:endParaRPr lang="en-US" dirty="0"/>
          </a:p>
        </p:txBody>
      </p:sp>
      <p:pic>
        <p:nvPicPr>
          <p:cNvPr id="5" name="Picture 5" descr="A group of people standing in a room&#10;&#10;Description generated with very high confidence">
            <a:extLst>
              <a:ext uri="{FF2B5EF4-FFF2-40B4-BE49-F238E27FC236}">
                <a16:creationId xmlns:a16="http://schemas.microsoft.com/office/drawing/2014/main" xmlns="" id="{BE1D169C-E5FC-4BB1-8018-D3323C97CE7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38200" y="2058385"/>
            <a:ext cx="5181600" cy="3885817"/>
          </a:xfrm>
          <a:prstGeom prst="rect">
            <a:avLst/>
          </a:prstGeom>
        </p:spPr>
      </p:pic>
      <p:pic>
        <p:nvPicPr>
          <p:cNvPr id="7" name="Picture 7" descr="A group of people standing in a room&#10;&#10;Description generated with very high confidence">
            <a:extLst>
              <a:ext uri="{FF2B5EF4-FFF2-40B4-BE49-F238E27FC236}">
                <a16:creationId xmlns:a16="http://schemas.microsoft.com/office/drawing/2014/main" xmlns="" id="{634BFEDC-1940-4C63-8EE6-FA324E43B48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172200" y="2058385"/>
            <a:ext cx="5181600" cy="388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370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A9A8832-63FE-4281-B2B0-1FF801B03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Police </a:t>
            </a:r>
            <a:r>
              <a:rPr lang="en-US" sz="5400" dirty="0" smtClean="0"/>
              <a:t>respond</a:t>
            </a:r>
            <a:endParaRPr lang="en-US" sz="5400" dirty="0">
              <a:cs typeface="Calibri Light"/>
            </a:endParaRPr>
          </a:p>
        </p:txBody>
      </p:sp>
      <p:pic>
        <p:nvPicPr>
          <p:cNvPr id="5" name="Picture 5" descr="A group of people standing in a room&#10;&#10;Description generated with very high confidence">
            <a:extLst>
              <a:ext uri="{FF2B5EF4-FFF2-40B4-BE49-F238E27FC236}">
                <a16:creationId xmlns:a16="http://schemas.microsoft.com/office/drawing/2014/main" xmlns="" id="{26C76965-2404-478F-8774-FFCC8CCF1F1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38200" y="2058385"/>
            <a:ext cx="5181600" cy="3885817"/>
          </a:xfrm>
          <a:prstGeom prst="rect">
            <a:avLst/>
          </a:prstGeom>
        </p:spPr>
      </p:pic>
      <p:pic>
        <p:nvPicPr>
          <p:cNvPr id="7" name="Picture 7" descr="A person standing in a room&#10;&#10;Description generated with high confidence">
            <a:extLst>
              <a:ext uri="{FF2B5EF4-FFF2-40B4-BE49-F238E27FC236}">
                <a16:creationId xmlns:a16="http://schemas.microsoft.com/office/drawing/2014/main" xmlns="" id="{4F134DE9-0441-47D1-ABD8-522D37549B5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172200" y="2058385"/>
            <a:ext cx="5181600" cy="388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660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07-13 at 6.59.0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60941"/>
            <a:ext cx="11920878" cy="39859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8759" y="618646"/>
            <a:ext cx="110074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People react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061930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07-13 at 7.07.4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4627"/>
            <a:ext cx="12191999" cy="7334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404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3736A36-8A83-4F7A-B586-B393A2D4CF32}"/>
              </a:ext>
            </a:extLst>
          </p:cNvPr>
          <p:cNvSpPr txBox="1"/>
          <p:nvPr/>
        </p:nvSpPr>
        <p:spPr>
          <a:xfrm>
            <a:off x="3048000" y="3200400"/>
            <a:ext cx="60960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dirty="0">
              <a:cs typeface="Calibri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0" y="4800600"/>
            <a:ext cx="12700000" cy="1600200"/>
          </a:xfrm>
        </p:spPr>
        <p:txBody>
          <a:bodyPr>
            <a:normAutofit fontScale="55000" lnSpcReduction="20000"/>
          </a:bodyPr>
          <a:lstStyle/>
          <a:p>
            <a:r>
              <a:rPr lang="en-US" sz="14800" dirty="0" smtClean="0">
                <a:solidFill>
                  <a:srgbClr val="FF0000"/>
                </a:solidFill>
              </a:rPr>
              <a:t>Managing the Unthinkable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6" name="Picture 5" descr="Screen Shot 2018-10-25 at 3.39.2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40700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7564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0143" y="1964353"/>
            <a:ext cx="11437645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en-US" sz="2400" b="1" dirty="0" smtClean="0"/>
          </a:p>
          <a:p>
            <a:pPr lvl="0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R.C. § 3313.536 &amp; Ohio Substitute House Bill 422 </a:t>
            </a:r>
          </a:p>
          <a:p>
            <a:pPr marL="342900" lvl="0" indent="-342900">
              <a:buFont typeface="Arial"/>
              <a:buChar char="•"/>
            </a:pPr>
            <a:r>
              <a:rPr lang="en-US" sz="2400" dirty="0"/>
              <a:t>Requires public and private schools to adopt school safety plans. </a:t>
            </a:r>
          </a:p>
          <a:p>
            <a:pPr lvl="0"/>
            <a:endParaRPr lang="en-US" sz="2400" b="1" dirty="0" smtClean="0"/>
          </a:p>
          <a:p>
            <a:pPr lvl="0"/>
            <a:r>
              <a:rPr lang="en-US" sz="2400" b="1" dirty="0" smtClean="0">
                <a:solidFill>
                  <a:srgbClr val="2E75B6"/>
                </a:solidFill>
              </a:rPr>
              <a:t>Post</a:t>
            </a:r>
            <a:r>
              <a:rPr lang="en-US" sz="2400" b="1" dirty="0">
                <a:solidFill>
                  <a:srgbClr val="2E75B6"/>
                </a:solidFill>
              </a:rPr>
              <a:t>-Katrina Emergency Management Reform Act of 2006 </a:t>
            </a:r>
            <a:endParaRPr lang="en-US" sz="2400" b="1" dirty="0" smtClean="0">
              <a:solidFill>
                <a:srgbClr val="2E75B6"/>
              </a:solidFill>
            </a:endParaRPr>
          </a:p>
          <a:p>
            <a:pPr marL="342900" lvl="0" indent="-342900">
              <a:buFont typeface="Arial"/>
              <a:buChar char="•"/>
            </a:pPr>
            <a:r>
              <a:rPr lang="en-US" sz="2400" dirty="0" smtClean="0"/>
              <a:t>Requires government </a:t>
            </a:r>
            <a:r>
              <a:rPr lang="en-US" sz="2400" dirty="0"/>
              <a:t>entities to </a:t>
            </a:r>
            <a:r>
              <a:rPr lang="en-US" sz="2400" dirty="0" smtClean="0"/>
              <a:t>facilitate </a:t>
            </a:r>
            <a:r>
              <a:rPr lang="en-US" sz="2400" dirty="0"/>
              <a:t>reunification of minors with their parents/guardians. </a:t>
            </a:r>
            <a:endParaRPr lang="en-US" sz="2400" dirty="0" smtClean="0"/>
          </a:p>
          <a:p>
            <a:pPr marL="342900" lvl="0" indent="-342900">
              <a:buFont typeface="Arial"/>
              <a:buChar char="•"/>
            </a:pPr>
            <a:endParaRPr lang="en-US" sz="2400" dirty="0"/>
          </a:p>
          <a:p>
            <a:pPr lvl="0"/>
            <a:r>
              <a:rPr lang="en-US" sz="2400" b="1" dirty="0">
                <a:solidFill>
                  <a:srgbClr val="2E75B6"/>
                </a:solidFill>
              </a:rPr>
              <a:t>The Ohio Revised Code (ORC), Ohio Administrative Code (OAC) and the </a:t>
            </a:r>
            <a:r>
              <a:rPr lang="en-US" sz="2400" b="1" dirty="0" smtClean="0">
                <a:solidFill>
                  <a:srgbClr val="2E75B6"/>
                </a:solidFill>
              </a:rPr>
              <a:t>City Charters </a:t>
            </a:r>
            <a:endParaRPr lang="en-US" sz="2400" dirty="0" smtClean="0">
              <a:solidFill>
                <a:srgbClr val="2E75B6"/>
              </a:solidFill>
            </a:endParaRPr>
          </a:p>
          <a:p>
            <a:pPr marL="342900" lvl="0" indent="-342900">
              <a:buFont typeface="Arial"/>
              <a:buChar char="•"/>
            </a:pPr>
            <a:r>
              <a:rPr lang="en-US" sz="2400" dirty="0" smtClean="0"/>
              <a:t>Outlines </a:t>
            </a:r>
            <a:r>
              <a:rPr lang="en-US" sz="2400" dirty="0"/>
              <a:t>the authority of the City, under the direction of the Mayor and the Director of Public Safety, </a:t>
            </a:r>
            <a:r>
              <a:rPr lang="en-US" sz="2400" dirty="0" smtClean="0"/>
              <a:t>to address issues in </a:t>
            </a:r>
            <a:r>
              <a:rPr lang="en-US" sz="2400" dirty="0"/>
              <a:t>the event of an emergency</a:t>
            </a:r>
            <a:r>
              <a:rPr lang="en-US" sz="2400" dirty="0" smtClean="0"/>
              <a:t>.</a:t>
            </a:r>
          </a:p>
          <a:p>
            <a:pPr marL="342900" lvl="0" indent="-342900">
              <a:buFont typeface="Arial"/>
              <a:buChar char="•"/>
            </a:pPr>
            <a:endParaRPr lang="en-US" sz="2400" dirty="0"/>
          </a:p>
          <a:p>
            <a:pPr lvl="0"/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521060" y="397865"/>
            <a:ext cx="1111199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</a:rPr>
              <a:t>ACTIVE SHOOTER TRAINING:</a:t>
            </a:r>
          </a:p>
          <a:p>
            <a:r>
              <a:rPr lang="en-US" sz="4400" b="1" dirty="0" smtClean="0"/>
              <a:t>It’s not just because we have to</a:t>
            </a:r>
            <a:r>
              <a:rPr lang="is-IS" sz="4400" b="1" dirty="0" smtClean="0"/>
              <a:t>…       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3246722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" grpI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07-13 at 6.04.4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954" y="702021"/>
            <a:ext cx="3857638" cy="57515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56278" y="1855931"/>
            <a:ext cx="44941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Chief Lester Fultz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6691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05574" y="1757394"/>
            <a:ext cx="1078887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charset="2"/>
              <a:buChar char="u"/>
            </a:pPr>
            <a:r>
              <a:rPr lang="en-US" sz="2800" dirty="0" smtClean="0"/>
              <a:t>City charters describe </a:t>
            </a:r>
            <a:r>
              <a:rPr lang="en-US" sz="2800" dirty="0"/>
              <a:t>the responsibilities and powers delegated to the Mayor and City Department </a:t>
            </a:r>
            <a:r>
              <a:rPr lang="en-US" sz="2800" dirty="0" smtClean="0"/>
              <a:t>Directors.</a:t>
            </a:r>
          </a:p>
          <a:p>
            <a:pPr marL="457200" lvl="0" indent="-457200">
              <a:buFont typeface="Wingdings" charset="2"/>
              <a:buChar char="u"/>
            </a:pPr>
            <a:endParaRPr lang="en-US" sz="2800" dirty="0" smtClean="0"/>
          </a:p>
          <a:p>
            <a:pPr marL="457200" lvl="0" indent="-457200">
              <a:buFont typeface="Wingdings" charset="2"/>
              <a:buChar char="u"/>
            </a:pPr>
            <a:r>
              <a:rPr lang="en-US" sz="2800" dirty="0" smtClean="0"/>
              <a:t>R.C</a:t>
            </a:r>
            <a:r>
              <a:rPr lang="en-US" sz="2800" dirty="0"/>
              <a:t>. § 5502.28 </a:t>
            </a:r>
            <a:r>
              <a:rPr lang="en-US" sz="2800" dirty="0" smtClean="0"/>
              <a:t> - National </a:t>
            </a:r>
            <a:r>
              <a:rPr lang="en-US" sz="2800" dirty="0"/>
              <a:t>Incident Management System (NIMS) </a:t>
            </a:r>
            <a:r>
              <a:rPr lang="en-US" sz="2800" dirty="0" smtClean="0"/>
              <a:t>directs </a:t>
            </a:r>
            <a:r>
              <a:rPr lang="en-US" sz="2800" dirty="0"/>
              <a:t>all departments, agencies, and political subdivisions within the state to utilize the system for incident management. </a:t>
            </a:r>
            <a:endParaRPr lang="en-US" sz="2800" dirty="0" smtClean="0"/>
          </a:p>
          <a:p>
            <a:pPr marL="457200" lvl="0" indent="-457200">
              <a:buFont typeface="Wingdings" charset="2"/>
              <a:buChar char="u"/>
            </a:pPr>
            <a:endParaRPr lang="en-US" sz="2800" dirty="0"/>
          </a:p>
          <a:p>
            <a:pPr marL="457200" lvl="0" indent="-457200">
              <a:buFont typeface="Wingdings" charset="2"/>
              <a:buChar char="u"/>
            </a:pPr>
            <a:r>
              <a:rPr lang="en-US" sz="2800" dirty="0" smtClean="0"/>
              <a:t>Mayoral Proclamations outline adoption </a:t>
            </a:r>
            <a:r>
              <a:rPr lang="en-US" sz="2800" dirty="0"/>
              <a:t>of </a:t>
            </a:r>
            <a:r>
              <a:rPr lang="en-US" sz="2800" dirty="0" smtClean="0"/>
              <a:t>the National Incident Command System (NIMS)</a:t>
            </a:r>
            <a:r>
              <a:rPr lang="en-US" sz="2800" dirty="0"/>
              <a:t>, directing all City of Cleveland elected officials, departments, agencies, and offices to utilize NIMS.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56562" y="582187"/>
            <a:ext cx="100961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OUR CRISIS</a:t>
            </a:r>
            <a:r>
              <a:rPr lang="is-IS" sz="4000" b="1" dirty="0" smtClean="0"/>
              <a:t>…..   </a:t>
            </a:r>
            <a:r>
              <a:rPr lang="en-US" sz="4000" b="1" dirty="0"/>
              <a:t>  </a:t>
            </a:r>
            <a:r>
              <a:rPr lang="en-US" sz="4000" b="1" dirty="0" smtClean="0"/>
              <a:t>  But ‘theirs’ too.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873827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384859" y="-7106536"/>
            <a:ext cx="129697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 </a:t>
            </a:r>
            <a:endParaRPr lang="en-US" dirty="0"/>
          </a:p>
          <a:p>
            <a:r>
              <a:rPr lang="en-US" dirty="0"/>
              <a:t> 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9002" y="461796"/>
            <a:ext cx="11417472" cy="5724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Expected </a:t>
            </a:r>
            <a:r>
              <a:rPr lang="en-US" sz="4000" b="1" dirty="0"/>
              <a:t>vs. Unexpected Events</a:t>
            </a:r>
          </a:p>
          <a:p>
            <a:endParaRPr lang="en-US" dirty="0"/>
          </a:p>
          <a:p>
            <a:r>
              <a:rPr lang="en-US" sz="2800" b="1" dirty="0"/>
              <a:t>Storm </a:t>
            </a:r>
            <a:endParaRPr lang="en-US" sz="2800" b="1" dirty="0" smtClean="0"/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Increased </a:t>
            </a:r>
            <a:r>
              <a:rPr lang="en-US" sz="2800" dirty="0"/>
              <a:t>readiness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/>
              <a:t>Resources available and plan in place</a:t>
            </a:r>
          </a:p>
          <a:p>
            <a:pPr marL="285750" indent="-285750">
              <a:buFont typeface="Arial"/>
              <a:buChar char="•"/>
            </a:pPr>
            <a:endParaRPr lang="en-US" sz="2800" dirty="0"/>
          </a:p>
          <a:p>
            <a:r>
              <a:rPr lang="en-US" sz="2800" b="1" dirty="0"/>
              <a:t>Active shooter 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/>
              <a:t>Immediate response 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/>
              <a:t>Readiness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/>
              <a:t>Crisis plan and pre-positioned resources 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/>
              <a:t>Reunification 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/>
              <a:t>Readiness for caring support and compassion to defuse heightened emotions at the site</a:t>
            </a:r>
          </a:p>
        </p:txBody>
      </p:sp>
    </p:spTree>
    <p:extLst>
      <p:ext uri="{BB962C8B-B14F-4D97-AF65-F5344CB8AC3E}">
        <p14:creationId xmlns:p14="http://schemas.microsoft.com/office/powerpoint/2010/main" val="2519594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07-13 at 6.25.4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23" y="134970"/>
            <a:ext cx="10681739" cy="6557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853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07-13 at 7.12.3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13" y="1009367"/>
            <a:ext cx="11758761" cy="494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270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6329" y="351346"/>
            <a:ext cx="11374697" cy="6243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/>
              <a:t>cHAOS</a:t>
            </a:r>
            <a:endParaRPr lang="en-US" sz="1200" dirty="0" smtClean="0"/>
          </a:p>
          <a:p>
            <a:endParaRPr lang="en-US" sz="1200" dirty="0"/>
          </a:p>
          <a:p>
            <a:pPr marL="285750" indent="-285750">
              <a:buFont typeface="Arial"/>
              <a:buChar char="•"/>
            </a:pPr>
            <a:r>
              <a:rPr lang="en-US" sz="4000" dirty="0" smtClean="0"/>
              <a:t>Anxiety is immediate</a:t>
            </a:r>
          </a:p>
          <a:p>
            <a:pPr marL="285750" indent="-285750">
              <a:buFont typeface="Arial"/>
              <a:buChar char="•"/>
            </a:pPr>
            <a:r>
              <a:rPr lang="en-US" sz="4000" dirty="0" smtClean="0"/>
              <a:t>Communication starts without us</a:t>
            </a:r>
          </a:p>
          <a:p>
            <a:pPr marL="285750" indent="-285750">
              <a:buFont typeface="Arial"/>
              <a:buChar char="•"/>
            </a:pPr>
            <a:r>
              <a:rPr lang="en-US" sz="4000" dirty="0" smtClean="0"/>
              <a:t>Students seek assistance</a:t>
            </a:r>
          </a:p>
          <a:p>
            <a:pPr marL="285750" indent="-285750">
              <a:buFont typeface="Arial"/>
              <a:buChar char="•"/>
            </a:pPr>
            <a:r>
              <a:rPr lang="en-US" sz="4000" dirty="0" smtClean="0"/>
              <a:t>Families seek information</a:t>
            </a:r>
          </a:p>
          <a:p>
            <a:pPr marL="285750" indent="-285750">
              <a:buFont typeface="Arial"/>
              <a:buChar char="•"/>
            </a:pPr>
            <a:r>
              <a:rPr lang="en-US" sz="4000" dirty="0" smtClean="0"/>
              <a:t>A surge of individuals arrive at the scene(s) and key locations</a:t>
            </a:r>
          </a:p>
          <a:p>
            <a:pPr marL="285750" indent="-285750">
              <a:buFont typeface="Arial"/>
              <a:buChar char="•"/>
            </a:pPr>
            <a:r>
              <a:rPr lang="en-US" sz="4000" dirty="0" smtClean="0"/>
              <a:t>Social media becomes a source for updates</a:t>
            </a:r>
          </a:p>
          <a:p>
            <a:pPr marL="285750" indent="-285750">
              <a:buFont typeface="Arial"/>
              <a:buChar char="•"/>
            </a:pPr>
            <a:r>
              <a:rPr lang="en-US" sz="4000" dirty="0" smtClean="0"/>
              <a:t>Initial data and information is collected in silos</a:t>
            </a:r>
          </a:p>
        </p:txBody>
      </p:sp>
    </p:spTree>
    <p:extLst>
      <p:ext uri="{BB962C8B-B14F-4D97-AF65-F5344CB8AC3E}">
        <p14:creationId xmlns:p14="http://schemas.microsoft.com/office/powerpoint/2010/main" val="1675405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2230" y="307864"/>
            <a:ext cx="114174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Know Your First Responders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36490" y="1552150"/>
            <a:ext cx="953166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461829" y="1205802"/>
            <a:ext cx="11314843" cy="5601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b="1" dirty="0" smtClean="0"/>
              <a:t>Department of Public Safety - Office of Emergency Management</a:t>
            </a:r>
          </a:p>
          <a:p>
            <a:pPr marL="742950" lvl="1" indent="-285750">
              <a:buFont typeface="Arial"/>
              <a:buChar char="•"/>
            </a:pPr>
            <a:r>
              <a:rPr lang="en-US" sz="2800" dirty="0" smtClean="0"/>
              <a:t>Safety Plan – Data Base</a:t>
            </a:r>
          </a:p>
          <a:p>
            <a:pPr marL="742950" lvl="1" indent="-285750">
              <a:buFont typeface="Arial"/>
              <a:buChar char="•"/>
            </a:pPr>
            <a:r>
              <a:rPr lang="en-US" sz="2800" dirty="0" smtClean="0"/>
              <a:t>Drills, tabletop exercises, full-scale exercises (compliance with OEM), facilities </a:t>
            </a:r>
            <a:r>
              <a:rPr lang="en-US" sz="2800" dirty="0" smtClean="0"/>
              <a:t>identification</a:t>
            </a:r>
            <a:endParaRPr lang="en-US" sz="2800" dirty="0" smtClean="0"/>
          </a:p>
          <a:p>
            <a:pPr marL="742950" lvl="1" indent="-285750">
              <a:buFont typeface="Arial"/>
              <a:buChar char="•"/>
            </a:pPr>
            <a:r>
              <a:rPr lang="en-US" sz="2800" dirty="0" smtClean="0"/>
              <a:t>Reunification </a:t>
            </a:r>
            <a:r>
              <a:rPr lang="en-US" sz="2800" dirty="0" smtClean="0"/>
              <a:t>plan</a:t>
            </a:r>
          </a:p>
          <a:p>
            <a:pPr marL="742950" lvl="1" indent="-285750">
              <a:buFont typeface="Arial"/>
              <a:buChar char="•"/>
            </a:pPr>
            <a:r>
              <a:rPr lang="en-US" sz="2800" dirty="0" smtClean="0"/>
              <a:t>Staffing plan for Family Reunification Centers</a:t>
            </a:r>
          </a:p>
          <a:p>
            <a:pPr marL="742950" lvl="1" indent="-285750">
              <a:buFont typeface="Arial"/>
              <a:buChar char="•"/>
            </a:pPr>
            <a:endParaRPr lang="en-US" sz="2800" u="sng" dirty="0"/>
          </a:p>
          <a:p>
            <a:pPr lvl="0"/>
            <a:r>
              <a:rPr lang="en-US" sz="2800" b="1" dirty="0" smtClean="0"/>
              <a:t>Department of Public Works</a:t>
            </a:r>
          </a:p>
          <a:p>
            <a:pPr marL="285750" lvl="0" indent="-285750">
              <a:buFont typeface="Arial"/>
              <a:buChar char="•"/>
            </a:pPr>
            <a:r>
              <a:rPr lang="en-US" sz="2800" dirty="0" smtClean="0"/>
              <a:t>Maintains list </a:t>
            </a:r>
            <a:r>
              <a:rPr lang="en-US" sz="2800" dirty="0"/>
              <a:t>of </a:t>
            </a:r>
            <a:r>
              <a:rPr lang="en-US" sz="2800" dirty="0" smtClean="0"/>
              <a:t>facilities</a:t>
            </a:r>
            <a:endParaRPr lang="en-US" sz="2800" dirty="0"/>
          </a:p>
          <a:p>
            <a:pPr marL="285750" lvl="0" indent="-285750">
              <a:buFont typeface="Arial"/>
              <a:buChar char="•"/>
            </a:pPr>
            <a:r>
              <a:rPr lang="en-US" sz="2800" dirty="0" smtClean="0"/>
              <a:t>Coordinates list with Office </a:t>
            </a:r>
            <a:r>
              <a:rPr lang="en-US" sz="2800" dirty="0"/>
              <a:t>of Emergency </a:t>
            </a:r>
            <a:r>
              <a:rPr lang="en-US" sz="2800" dirty="0" smtClean="0"/>
              <a:t>Management</a:t>
            </a:r>
            <a:r>
              <a:rPr lang="en-US" sz="2800" dirty="0"/>
              <a:t> </a:t>
            </a:r>
            <a:r>
              <a:rPr lang="en-US" sz="2800" dirty="0" smtClean="0"/>
              <a:t>for evacuations &amp; reunification centers</a:t>
            </a:r>
            <a:endParaRPr lang="en-US" sz="2800" dirty="0"/>
          </a:p>
          <a:p>
            <a:r>
              <a:rPr lang="en-US" sz="3200" dirty="0"/>
              <a:t> </a:t>
            </a:r>
            <a:endParaRPr lang="en-US" sz="3200" dirty="0" smtClean="0"/>
          </a:p>
          <a:p>
            <a:r>
              <a:rPr lang="en-US" dirty="0"/>
              <a:t> 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26826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1193" y="533578"/>
            <a:ext cx="10748210" cy="569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 </a:t>
            </a:r>
          </a:p>
          <a:p>
            <a:pPr lvl="0"/>
            <a:r>
              <a:rPr lang="en-US" sz="2800" b="1" dirty="0"/>
              <a:t>Department of Public Health – County Board of Health</a:t>
            </a:r>
          </a:p>
          <a:p>
            <a:pPr marL="285750" lvl="0" indent="-285750">
              <a:buFont typeface="Arial"/>
              <a:buChar char="•"/>
            </a:pPr>
            <a:r>
              <a:rPr lang="en-US" sz="2800" dirty="0"/>
              <a:t>Coordinates volunteer healthcare providers (e.g. nurses, physicians, pharmacists) </a:t>
            </a:r>
          </a:p>
          <a:p>
            <a:pPr marL="285750" lvl="0" indent="-285750">
              <a:buFont typeface="Arial"/>
              <a:buChar char="•"/>
            </a:pPr>
            <a:r>
              <a:rPr lang="en-US" sz="2800" dirty="0"/>
              <a:t>Medical Reserve Corps (MRC) at evacuation and reunification centers </a:t>
            </a:r>
          </a:p>
          <a:p>
            <a:pPr marL="285750" lvl="0" indent="-285750">
              <a:buFont typeface="Arial"/>
              <a:buChar char="•"/>
            </a:pPr>
            <a:r>
              <a:rPr lang="en-US" sz="2800" dirty="0"/>
              <a:t>Verifies credentials and coordinates assets </a:t>
            </a:r>
            <a:endParaRPr lang="en-US" sz="2800" dirty="0" smtClean="0"/>
          </a:p>
          <a:p>
            <a:pPr marL="285750" lvl="0" indent="-285750">
              <a:buFont typeface="Arial"/>
              <a:buChar char="•"/>
            </a:pPr>
            <a:endParaRPr lang="en-US" sz="2800" dirty="0"/>
          </a:p>
          <a:p>
            <a:r>
              <a:rPr lang="en-US" sz="2800" b="1" dirty="0"/>
              <a:t>American Red Cross </a:t>
            </a:r>
            <a:endParaRPr lang="en-US" sz="2800" b="1" dirty="0" smtClean="0"/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Maintain </a:t>
            </a:r>
            <a:r>
              <a:rPr lang="en-US" sz="2800" dirty="0"/>
              <a:t>a corps of volunteers that can staff </a:t>
            </a:r>
            <a:r>
              <a:rPr lang="en-US" sz="2800" dirty="0" smtClean="0"/>
              <a:t>reunification center</a:t>
            </a:r>
            <a:endParaRPr lang="en-US" sz="2800" dirty="0"/>
          </a:p>
          <a:p>
            <a:pPr marL="457200" indent="-457200">
              <a:buFont typeface="Arial"/>
              <a:buChar char="•"/>
            </a:pPr>
            <a:r>
              <a:rPr lang="en-US" sz="2800" dirty="0"/>
              <a:t>Train staff on processes for providing services  </a:t>
            </a:r>
            <a:endParaRPr lang="en-US" sz="2800" dirty="0" smtClean="0"/>
          </a:p>
          <a:p>
            <a:endParaRPr lang="en-US" sz="2800" dirty="0"/>
          </a:p>
          <a:p>
            <a:r>
              <a:rPr lang="en-US" sz="2800" b="1" dirty="0" smtClean="0"/>
              <a:t>FBI – Homeland Security</a:t>
            </a:r>
          </a:p>
          <a:p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636269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14948" y="387686"/>
            <a:ext cx="11309683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/>
              <a:t>School District</a:t>
            </a:r>
          </a:p>
          <a:p>
            <a:pPr algn="ctr"/>
            <a:endParaRPr lang="en-US" sz="3600" dirty="0"/>
          </a:p>
          <a:p>
            <a:pPr algn="ctr"/>
            <a:endParaRPr lang="en-US" sz="3600" dirty="0"/>
          </a:p>
        </p:txBody>
      </p:sp>
      <p:sp>
        <p:nvSpPr>
          <p:cNvPr id="5" name="Rectangle 4"/>
          <p:cNvSpPr/>
          <p:nvPr/>
        </p:nvSpPr>
        <p:spPr>
          <a:xfrm>
            <a:off x="614947" y="1617578"/>
            <a:ext cx="1109579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3600" dirty="0"/>
              <a:t>Develop and maintain School Safety Plans </a:t>
            </a:r>
            <a:r>
              <a:rPr lang="en-US" sz="3600" dirty="0" smtClean="0"/>
              <a:t>(per </a:t>
            </a:r>
            <a:r>
              <a:rPr lang="en-US" sz="3600" dirty="0"/>
              <a:t>R.C. § 3313.536 and Ohio Substitute House Bill </a:t>
            </a:r>
            <a:r>
              <a:rPr lang="en-US" sz="3600" dirty="0" smtClean="0"/>
              <a:t>422)</a:t>
            </a:r>
            <a:endParaRPr lang="en-US" sz="3600" dirty="0"/>
          </a:p>
          <a:p>
            <a:pPr marL="285750" indent="-285750">
              <a:buFont typeface="Arial"/>
              <a:buChar char="•"/>
            </a:pPr>
            <a:r>
              <a:rPr lang="en-US" sz="3600" dirty="0"/>
              <a:t>Provide copies of School Safety Plan to the City as required by R.C. § 3313.536 and Ohio Substitute House Bill 422. </a:t>
            </a:r>
          </a:p>
          <a:p>
            <a:pPr marL="285750" indent="-285750">
              <a:buFont typeface="Arial"/>
              <a:buChar char="•"/>
            </a:pPr>
            <a:r>
              <a:rPr lang="en-US" sz="3600" dirty="0"/>
              <a:t>Periodically exercise </a:t>
            </a:r>
            <a:r>
              <a:rPr lang="en-US" sz="3600" dirty="0" smtClean="0"/>
              <a:t>Safety drills and Reunification </a:t>
            </a:r>
            <a:r>
              <a:rPr lang="en-US" sz="3600" dirty="0"/>
              <a:t>Plans.</a:t>
            </a:r>
          </a:p>
        </p:txBody>
      </p:sp>
    </p:spTree>
    <p:extLst>
      <p:ext uri="{BB962C8B-B14F-4D97-AF65-F5344CB8AC3E}">
        <p14:creationId xmlns:p14="http://schemas.microsoft.com/office/powerpoint/2010/main" val="1711631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9-07-13 at 7.40.3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048" y="0"/>
            <a:ext cx="70637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476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22820" y="1364965"/>
            <a:ext cx="8263835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</a:rPr>
              <a:t>Personal photographs and text messages that Roseann shared from her Broward  County Public Schools experience were removed from this shared version of her presentation. </a:t>
            </a:r>
          </a:p>
          <a:p>
            <a:endParaRPr lang="en-US" sz="2400" dirty="0" smtClean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</a:rPr>
              <a:t>[Photos of superintendent, students and families, text exchanges between the PIO Office and other central administrators on the day of the shooting]  - News coverage was left in the presentation deck.</a:t>
            </a:r>
            <a:endParaRPr lang="en-US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235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80571" y="435429"/>
            <a:ext cx="10849429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b="1" dirty="0"/>
              <a:t> </a:t>
            </a:r>
            <a:endParaRPr lang="en-US" dirty="0"/>
          </a:p>
          <a:p>
            <a:pPr algn="ctr" fontAlgn="base"/>
            <a:endParaRPr lang="en-US" sz="4400" b="1" dirty="0" smtClean="0"/>
          </a:p>
          <a:p>
            <a:pPr algn="ctr" fontAlgn="base"/>
            <a:endParaRPr lang="en-US" sz="4400" b="1" dirty="0"/>
          </a:p>
          <a:p>
            <a:pPr algn="ctr" fontAlgn="base"/>
            <a:r>
              <a:rPr lang="en-US" sz="4400" b="1" dirty="0" smtClean="0"/>
              <a:t>CRITICAL INCIDENT</a:t>
            </a:r>
            <a:endParaRPr lang="en-US" sz="4400" dirty="0"/>
          </a:p>
        </p:txBody>
      </p:sp>
      <p:sp>
        <p:nvSpPr>
          <p:cNvPr id="4" name="TextBox 3"/>
          <p:cNvSpPr txBox="1"/>
          <p:nvPr/>
        </p:nvSpPr>
        <p:spPr>
          <a:xfrm>
            <a:off x="689429" y="3283857"/>
            <a:ext cx="11303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US" sz="3600" dirty="0"/>
              <a:t>Any event that disrupts or potentially disrupts the school day or interrupts learning and teaching </a:t>
            </a:r>
          </a:p>
        </p:txBody>
      </p:sp>
    </p:spTree>
    <p:extLst>
      <p:ext uri="{BB962C8B-B14F-4D97-AF65-F5344CB8AC3E}">
        <p14:creationId xmlns:p14="http://schemas.microsoft.com/office/powerpoint/2010/main" val="268954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05-15 at 4.43.2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" y="0"/>
            <a:ext cx="9131300" cy="653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031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9-05-15 at 4.43.3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400" y="406400"/>
            <a:ext cx="8318500" cy="604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955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05-15 at 4.43.0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500" y="0"/>
            <a:ext cx="82524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038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05-15 at 4.42.0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100" y="0"/>
            <a:ext cx="70335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47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05-15 at 4.42.3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067" y="571500"/>
            <a:ext cx="8128000" cy="520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467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8-10-25 at 3.27.3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679" y="0"/>
            <a:ext cx="12255679" cy="7024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88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8-10-25 at 3.27.5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8766"/>
            <a:ext cx="12192000" cy="731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301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05-15 at 3.58.1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800"/>
            <a:ext cx="12192000" cy="5991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544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8-10-25 at 3.26.1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00" y="0"/>
            <a:ext cx="106854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157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0649" y="334230"/>
            <a:ext cx="11496448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/>
              <a:t>CRISIS COMMUNICATION</a:t>
            </a:r>
          </a:p>
          <a:p>
            <a:endParaRPr lang="en-US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436172" y="1359734"/>
            <a:ext cx="1143030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dirty="0"/>
          </a:p>
          <a:p>
            <a:pPr marL="1028700" lvl="1" indent="-571500">
              <a:buFont typeface="Wingdings" charset="2"/>
              <a:buChar char="ü"/>
            </a:pPr>
            <a:r>
              <a:rPr lang="en-US" sz="3600" dirty="0"/>
              <a:t>IS ABOUT PREPAREDNESS </a:t>
            </a:r>
          </a:p>
          <a:p>
            <a:pPr marL="1028700" lvl="1" indent="-571500">
              <a:buFont typeface="Wingdings" charset="2"/>
              <a:buChar char="ü"/>
            </a:pPr>
            <a:r>
              <a:rPr lang="en-US" sz="3600" dirty="0"/>
              <a:t>Show concern for people impacted</a:t>
            </a:r>
          </a:p>
          <a:p>
            <a:pPr marL="1028700" lvl="1" indent="-571500">
              <a:buFont typeface="Wingdings" charset="2"/>
              <a:buChar char="ü"/>
            </a:pPr>
            <a:r>
              <a:rPr lang="en-US" sz="3600" dirty="0"/>
              <a:t>Demonstrate that you are capable of responding</a:t>
            </a:r>
          </a:p>
          <a:p>
            <a:pPr marL="1028700" lvl="1" indent="-571500">
              <a:buFont typeface="Wingdings" charset="2"/>
              <a:buChar char="ü"/>
            </a:pPr>
            <a:r>
              <a:rPr lang="en-US" sz="3600" dirty="0"/>
              <a:t>Keep media &amp; public informed</a:t>
            </a:r>
          </a:p>
          <a:p>
            <a:pPr marL="1028700" lvl="1" indent="-571500">
              <a:buFont typeface="Wingdings" charset="2"/>
              <a:buChar char="ü"/>
            </a:pPr>
            <a:r>
              <a:rPr lang="en-US" sz="3600" dirty="0"/>
              <a:t>Balance the fear and anger out there /  counter with calm, thoughtful responses</a:t>
            </a:r>
          </a:p>
        </p:txBody>
      </p:sp>
    </p:spTree>
    <p:extLst>
      <p:ext uri="{BB962C8B-B14F-4D97-AF65-F5344CB8AC3E}">
        <p14:creationId xmlns:p14="http://schemas.microsoft.com/office/powerpoint/2010/main" val="2639412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10800000" flipV="1">
            <a:off x="379887" y="509439"/>
            <a:ext cx="11296434" cy="5909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fontAlgn="base">
              <a:buFont typeface="Arial"/>
              <a:buChar char="•"/>
            </a:pPr>
            <a:r>
              <a:rPr lang="en-US" sz="3600" dirty="0"/>
              <a:t>school fight</a:t>
            </a:r>
          </a:p>
          <a:p>
            <a:pPr marL="571500" indent="-571500" fontAlgn="base">
              <a:buFont typeface="Arial"/>
              <a:buChar char="•"/>
            </a:pPr>
            <a:r>
              <a:rPr lang="en-US" sz="3600" dirty="0"/>
              <a:t>fire/</a:t>
            </a:r>
            <a:r>
              <a:rPr lang="en-US" sz="3600" dirty="0" smtClean="0"/>
              <a:t>evacuation</a:t>
            </a:r>
          </a:p>
          <a:p>
            <a:pPr marL="571500" indent="-571500" fontAlgn="base">
              <a:buFont typeface="Arial"/>
              <a:buChar char="•"/>
            </a:pPr>
            <a:r>
              <a:rPr lang="en-US" sz="3600" dirty="0"/>
              <a:t>b</a:t>
            </a:r>
            <a:r>
              <a:rPr lang="en-US" sz="3600" dirty="0" smtClean="0"/>
              <a:t>omb threat</a:t>
            </a:r>
            <a:endParaRPr lang="en-US" sz="3600" dirty="0"/>
          </a:p>
          <a:p>
            <a:pPr marL="571500" indent="-571500" fontAlgn="base">
              <a:buFont typeface="Arial"/>
              <a:buChar char="•"/>
            </a:pPr>
            <a:r>
              <a:rPr lang="en-US" sz="3600" dirty="0" smtClean="0"/>
              <a:t>Lockdown</a:t>
            </a:r>
          </a:p>
          <a:p>
            <a:pPr marL="571500" indent="-571500" fontAlgn="base">
              <a:buFont typeface="Arial"/>
              <a:buChar char="•"/>
            </a:pPr>
            <a:r>
              <a:rPr lang="en-US" sz="3600" dirty="0"/>
              <a:t>death/loss of student/staff </a:t>
            </a:r>
            <a:r>
              <a:rPr lang="en-US" sz="3600" dirty="0" smtClean="0"/>
              <a:t>member</a:t>
            </a:r>
          </a:p>
          <a:p>
            <a:pPr marL="571500" indent="-571500" fontAlgn="base">
              <a:buFont typeface="Arial"/>
              <a:buChar char="•"/>
            </a:pPr>
            <a:r>
              <a:rPr lang="en-US" sz="3600" dirty="0" smtClean="0"/>
              <a:t>Bus accident, injury at school,  </a:t>
            </a:r>
            <a:endParaRPr lang="en-US" sz="3600" dirty="0"/>
          </a:p>
          <a:p>
            <a:pPr marL="571500" indent="-571500" fontAlgn="base">
              <a:buFont typeface="Arial"/>
              <a:buChar char="•"/>
            </a:pPr>
            <a:r>
              <a:rPr lang="en-US" sz="3600" dirty="0"/>
              <a:t>allegation of serious/criminal </a:t>
            </a:r>
            <a:r>
              <a:rPr lang="en-US" sz="3600" dirty="0" smtClean="0"/>
              <a:t>misconduct</a:t>
            </a:r>
          </a:p>
          <a:p>
            <a:pPr marL="571500" indent="-571500" fontAlgn="base">
              <a:buFont typeface="Arial"/>
              <a:buChar char="•"/>
            </a:pPr>
            <a:r>
              <a:rPr lang="en-US" sz="3600" dirty="0" smtClean="0"/>
              <a:t>Anything that warrants </a:t>
            </a:r>
            <a:r>
              <a:rPr lang="en-US" sz="3600" dirty="0"/>
              <a:t>the immediate attention of school staff, </a:t>
            </a:r>
            <a:r>
              <a:rPr lang="en-US" sz="3600" dirty="0" smtClean="0"/>
              <a:t>security, emergency services or police to </a:t>
            </a:r>
            <a:r>
              <a:rPr lang="en-US" sz="3600" dirty="0"/>
              <a:t>manage the incident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8698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0649" y="334230"/>
            <a:ext cx="114964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/>
              <a:t>COMMUNICATE FIRST &amp; FAST</a:t>
            </a:r>
          </a:p>
          <a:p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474659" y="1244286"/>
            <a:ext cx="11096756" cy="5016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28700" lvl="1" indent="-571500">
              <a:buFont typeface="Wingdings" charset="2"/>
              <a:buChar char="ü"/>
            </a:pPr>
            <a:r>
              <a:rPr lang="en-US" sz="3200" dirty="0"/>
              <a:t>Take the lead in the information process  - role of sheriff in Broward</a:t>
            </a:r>
          </a:p>
          <a:p>
            <a:pPr marL="1028700" lvl="1" indent="-571500">
              <a:buFont typeface="Wingdings" charset="2"/>
              <a:buChar char="ü"/>
            </a:pPr>
            <a:r>
              <a:rPr lang="en-US" sz="3200" dirty="0"/>
              <a:t>Issue the first news release within the hour – get your </a:t>
            </a:r>
            <a:r>
              <a:rPr lang="en-US" sz="3200" dirty="0" smtClean="0"/>
              <a:t>superintendent </a:t>
            </a:r>
            <a:r>
              <a:rPr lang="en-US" sz="3200" dirty="0"/>
              <a:t>in front of the </a:t>
            </a:r>
            <a:r>
              <a:rPr lang="en-US" sz="3200" dirty="0" smtClean="0"/>
              <a:t>camera!</a:t>
            </a:r>
            <a:endParaRPr lang="en-US" sz="3200" dirty="0"/>
          </a:p>
          <a:p>
            <a:pPr marL="1028700" lvl="1" indent="-571500">
              <a:buFont typeface="Wingdings" charset="2"/>
              <a:buChar char="ü"/>
            </a:pPr>
            <a:r>
              <a:rPr lang="en-US" sz="3200" dirty="0"/>
              <a:t>Provide information &amp; updates as soon as they are known</a:t>
            </a:r>
          </a:p>
          <a:p>
            <a:pPr marL="1028700" lvl="1" indent="-571500">
              <a:buFont typeface="Wingdings" charset="2"/>
              <a:buChar char="ü"/>
            </a:pPr>
            <a:r>
              <a:rPr lang="en-US" sz="3200" dirty="0"/>
              <a:t>Gather background info – show preparedness and transparency</a:t>
            </a:r>
          </a:p>
          <a:p>
            <a:pPr marL="1028700" lvl="1" indent="-571500">
              <a:buFont typeface="Wingdings" charset="2"/>
              <a:buChar char="ü"/>
            </a:pPr>
            <a:r>
              <a:rPr lang="en-US" sz="3200" dirty="0"/>
              <a:t>LESSONS</a:t>
            </a:r>
          </a:p>
          <a:p>
            <a:pPr marL="1943100" lvl="3" indent="-571500">
              <a:buFont typeface="Wingdings" charset="2"/>
              <a:buChar char="ü"/>
            </a:pPr>
            <a:r>
              <a:rPr lang="en-US" sz="3200" dirty="0" smtClean="0"/>
              <a:t>CMSD 2007 </a:t>
            </a:r>
            <a:r>
              <a:rPr lang="en-US" sz="3200" dirty="0" smtClean="0"/>
              <a:t>Shooting</a:t>
            </a:r>
            <a:endParaRPr lang="en-US" sz="3200" dirty="0"/>
          </a:p>
          <a:p>
            <a:pPr marL="1943100" lvl="3" indent="-571500">
              <a:buFont typeface="Wingdings" charset="2"/>
              <a:buChar char="ü"/>
            </a:pPr>
            <a:r>
              <a:rPr lang="en-US" sz="3200" dirty="0"/>
              <a:t>Ariel </a:t>
            </a:r>
            <a:r>
              <a:rPr lang="en-US" sz="3200" dirty="0" smtClean="0"/>
              <a:t>Castro – Taking care of local media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10588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4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4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4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0649" y="334230"/>
            <a:ext cx="1149644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4000" b="1" dirty="0" smtClean="0"/>
          </a:p>
          <a:p>
            <a:pPr algn="ctr"/>
            <a:r>
              <a:rPr lang="en-US" sz="4000" b="1" dirty="0" smtClean="0"/>
              <a:t>BE HONEST &amp; TRANSPARENT</a:t>
            </a:r>
          </a:p>
          <a:p>
            <a:endParaRPr lang="en-US" sz="3200" dirty="0"/>
          </a:p>
        </p:txBody>
      </p:sp>
      <p:sp>
        <p:nvSpPr>
          <p:cNvPr id="2" name="TextBox 1"/>
          <p:cNvSpPr txBox="1"/>
          <p:nvPr/>
        </p:nvSpPr>
        <p:spPr>
          <a:xfrm>
            <a:off x="538804" y="1795877"/>
            <a:ext cx="11160897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Wingdings" charset="2"/>
              <a:buChar char="ü"/>
            </a:pPr>
            <a:r>
              <a:rPr lang="en-US" sz="3200" dirty="0"/>
              <a:t>Tell the truth</a:t>
            </a:r>
          </a:p>
          <a:p>
            <a:pPr marL="914400" lvl="1" indent="-457200">
              <a:buFont typeface="Wingdings" charset="2"/>
              <a:buChar char="ü"/>
            </a:pPr>
            <a:r>
              <a:rPr lang="en-US" sz="3200" dirty="0"/>
              <a:t>Don’t shut the information down – Lessons from Broward</a:t>
            </a:r>
          </a:p>
          <a:p>
            <a:pPr marL="914400" lvl="1" indent="-457200">
              <a:buFont typeface="Wingdings" charset="2"/>
              <a:buChar char="ü"/>
            </a:pPr>
            <a:r>
              <a:rPr lang="en-US" sz="3200" dirty="0"/>
              <a:t>Don’t speculate – don’t leave your superintendent hanging out to dry</a:t>
            </a:r>
          </a:p>
          <a:p>
            <a:pPr marL="914400" lvl="1" indent="-457200">
              <a:buFont typeface="Wingdings" charset="2"/>
              <a:buChar char="ü"/>
            </a:pPr>
            <a:r>
              <a:rPr lang="en-US" sz="3200" dirty="0"/>
              <a:t>Tell the good and bad </a:t>
            </a:r>
            <a:r>
              <a:rPr lang="en-US" sz="3200" dirty="0" smtClean="0"/>
              <a:t>news – Both are happening!</a:t>
            </a:r>
            <a:endParaRPr lang="en-US" sz="3200" dirty="0"/>
          </a:p>
          <a:p>
            <a:pPr marL="914400" lvl="1" indent="-457200">
              <a:buFont typeface="Wingdings" charset="2"/>
              <a:buChar char="ü"/>
            </a:pPr>
            <a:r>
              <a:rPr lang="en-US" sz="3200" dirty="0"/>
              <a:t>If answer is unknown – promise to find answer and follow up</a:t>
            </a:r>
          </a:p>
          <a:p>
            <a:pPr marL="914400" lvl="1" indent="-457200">
              <a:buFont typeface="Wingdings" charset="2"/>
              <a:buChar char="ü"/>
            </a:pPr>
            <a:r>
              <a:rPr lang="en-US" sz="3200" dirty="0"/>
              <a:t>If facts are unknown – fill </a:t>
            </a:r>
            <a:r>
              <a:rPr lang="en-US" sz="3200" dirty="0" smtClean="0"/>
              <a:t>apps and social media with </a:t>
            </a:r>
            <a:r>
              <a:rPr lang="en-US" sz="3200" dirty="0"/>
              <a:t>background &amp; relevant info</a:t>
            </a:r>
          </a:p>
          <a:p>
            <a:pPr marL="914400" lvl="1" indent="-457200">
              <a:buFont typeface="Wingdings" charset="2"/>
              <a:buChar char="ü"/>
            </a:pPr>
            <a:r>
              <a:rPr lang="en-US" sz="3200" dirty="0"/>
              <a:t>It takes a Team Effort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2835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4992" y="0"/>
            <a:ext cx="1149644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4000" b="1" dirty="0" smtClean="0"/>
          </a:p>
          <a:p>
            <a:pPr algn="ctr"/>
            <a:r>
              <a:rPr lang="en-US" sz="4000" b="1" dirty="0" smtClean="0"/>
              <a:t>SHOW COMPASSION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74659" y="1372562"/>
            <a:ext cx="113405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b="1" dirty="0"/>
              <a:t>CMSD went </a:t>
            </a:r>
            <a:r>
              <a:rPr lang="en-US" sz="3200" b="1" dirty="0" smtClean="0"/>
              <a:t>silent</a:t>
            </a:r>
          </a:p>
          <a:p>
            <a:pPr marL="1371600" lvl="2" indent="-457200">
              <a:buFont typeface="Wingdings" charset="2"/>
              <a:buChar char="§"/>
            </a:pPr>
            <a:r>
              <a:rPr lang="en-US" sz="3200" dirty="0" smtClean="0"/>
              <a:t> </a:t>
            </a:r>
            <a:r>
              <a:rPr lang="en-US" sz="2800" dirty="0" smtClean="0"/>
              <a:t>superintendent </a:t>
            </a:r>
            <a:r>
              <a:rPr lang="en-US" sz="2800" dirty="0"/>
              <a:t>was not in </a:t>
            </a:r>
            <a:r>
              <a:rPr lang="en-US" sz="2800" dirty="0" smtClean="0"/>
              <a:t>town</a:t>
            </a:r>
          </a:p>
          <a:p>
            <a:pPr marL="1371600" lvl="2" indent="-457200">
              <a:buFont typeface="Wingdings" charset="2"/>
              <a:buChar char="§"/>
            </a:pPr>
            <a:r>
              <a:rPr lang="en-US" sz="2800" dirty="0" smtClean="0"/>
              <a:t>communications </a:t>
            </a:r>
            <a:r>
              <a:rPr lang="en-US" sz="2800" dirty="0"/>
              <a:t>officer </a:t>
            </a:r>
            <a:r>
              <a:rPr lang="en-US" sz="2800" dirty="0" smtClean="0"/>
              <a:t>relied first responders </a:t>
            </a:r>
            <a:r>
              <a:rPr lang="en-US" sz="2800" dirty="0"/>
              <a:t>for information and for </a:t>
            </a:r>
            <a:r>
              <a:rPr lang="en-US" sz="2800" dirty="0" smtClean="0"/>
              <a:t>communications with public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3203627"/>
            <a:ext cx="1139181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/>
            <a:r>
              <a:rPr lang="en-US" sz="3200" b="1" dirty="0"/>
              <a:t>Show human concern</a:t>
            </a:r>
          </a:p>
          <a:p>
            <a:pPr marL="1371600" lvl="2" indent="-457200">
              <a:buFont typeface="Wingdings" charset="2"/>
              <a:buChar char="§"/>
            </a:pPr>
            <a:r>
              <a:rPr lang="en-US" sz="2800" dirty="0"/>
              <a:t>people are shocked, angry, scared, hurt</a:t>
            </a:r>
          </a:p>
          <a:p>
            <a:pPr marL="1371600" lvl="2" indent="-457200">
              <a:buFont typeface="Wingdings" charset="2"/>
              <a:buChar char="§"/>
            </a:pPr>
            <a:r>
              <a:rPr lang="en-US" sz="2800" dirty="0"/>
              <a:t>Respect that</a:t>
            </a:r>
          </a:p>
          <a:p>
            <a:pPr lvl="2"/>
            <a:r>
              <a:rPr lang="en-US" sz="3200" b="1" dirty="0"/>
              <a:t>Listen to them</a:t>
            </a:r>
          </a:p>
          <a:p>
            <a:pPr marL="1371600" lvl="2" indent="-457200">
              <a:buFont typeface="Wingdings" charset="2"/>
              <a:buChar char="§"/>
            </a:pPr>
            <a:r>
              <a:rPr lang="en-US" sz="2800" dirty="0"/>
              <a:t>Choose words carefully</a:t>
            </a:r>
          </a:p>
          <a:p>
            <a:pPr marL="1371600" lvl="2" indent="-457200">
              <a:buFont typeface="Wingdings" charset="2"/>
              <a:buChar char="§"/>
            </a:pPr>
            <a:r>
              <a:rPr lang="en-US" sz="2800" dirty="0"/>
              <a:t>Avoid blame or assumption of liability before facts are known</a:t>
            </a:r>
          </a:p>
        </p:txBody>
      </p:sp>
    </p:spTree>
    <p:extLst>
      <p:ext uri="{BB962C8B-B14F-4D97-AF65-F5344CB8AC3E}">
        <p14:creationId xmlns:p14="http://schemas.microsoft.com/office/powerpoint/2010/main" val="1558026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 decel="100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 decel="100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800" decel="100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800" decel="100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800" decel="100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5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0649" y="334230"/>
            <a:ext cx="1149644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4000" b="1" dirty="0" smtClean="0"/>
          </a:p>
          <a:p>
            <a:pPr algn="ctr"/>
            <a:r>
              <a:rPr lang="en-US" sz="4000" b="1" dirty="0" smtClean="0"/>
              <a:t>ENGAGE YOUR SCHOOL COMMUNITY</a:t>
            </a:r>
            <a:endParaRPr lang="en-US" sz="3200" dirty="0"/>
          </a:p>
        </p:txBody>
      </p:sp>
      <p:sp>
        <p:nvSpPr>
          <p:cNvPr id="2" name="TextBox 1"/>
          <p:cNvSpPr txBox="1"/>
          <p:nvPr/>
        </p:nvSpPr>
        <p:spPr>
          <a:xfrm>
            <a:off x="-474659" y="2283329"/>
            <a:ext cx="1143030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3200" b="1" dirty="0"/>
              <a:t>FOUR ASPECTS OF CRISIS RESPONSE:</a:t>
            </a:r>
          </a:p>
          <a:p>
            <a:pPr lvl="3" algn="ctr"/>
            <a:r>
              <a:rPr lang="en-US" sz="3200" dirty="0"/>
              <a:t>Mitigation &amp; Prevention   </a:t>
            </a:r>
          </a:p>
          <a:p>
            <a:pPr lvl="3" algn="ctr"/>
            <a:r>
              <a:rPr lang="en-US" sz="3200" dirty="0"/>
              <a:t>Preparedness</a:t>
            </a:r>
          </a:p>
          <a:p>
            <a:pPr lvl="3" algn="ctr"/>
            <a:r>
              <a:rPr lang="en-US" sz="3200" dirty="0"/>
              <a:t>Response</a:t>
            </a:r>
          </a:p>
          <a:p>
            <a:pPr lvl="3" algn="ctr"/>
            <a:r>
              <a:rPr lang="en-US" sz="3200" dirty="0"/>
              <a:t>Recovery</a:t>
            </a:r>
          </a:p>
        </p:txBody>
      </p:sp>
    </p:spTree>
    <p:extLst>
      <p:ext uri="{BB962C8B-B14F-4D97-AF65-F5344CB8AC3E}">
        <p14:creationId xmlns:p14="http://schemas.microsoft.com/office/powerpoint/2010/main" val="2798910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0649" y="334230"/>
            <a:ext cx="11496448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4000" b="1" dirty="0" smtClean="0"/>
          </a:p>
          <a:p>
            <a:pPr algn="ctr"/>
            <a:r>
              <a:rPr lang="en-US" sz="4000" b="1" dirty="0" smtClean="0"/>
              <a:t>BE PREPARED</a:t>
            </a:r>
          </a:p>
          <a:p>
            <a:endParaRPr lang="en-US" sz="3200" dirty="0" smtClean="0"/>
          </a:p>
          <a:p>
            <a:endParaRPr lang="en-US" sz="3200" dirty="0"/>
          </a:p>
          <a:p>
            <a:pPr marL="1371600" lvl="2" indent="-457200">
              <a:buFont typeface="Wingdings" charset="2"/>
              <a:buChar char="ü"/>
            </a:pPr>
            <a:r>
              <a:rPr lang="en-US" sz="3600" dirty="0" smtClean="0"/>
              <a:t>Active shooter training &amp; </a:t>
            </a:r>
            <a:r>
              <a:rPr lang="en-US" sz="3600" dirty="0"/>
              <a:t>pocket </a:t>
            </a:r>
            <a:r>
              <a:rPr lang="en-US" sz="3600" dirty="0" smtClean="0"/>
              <a:t>guides</a:t>
            </a:r>
          </a:p>
          <a:p>
            <a:pPr marL="1371600" lvl="2" indent="-457200">
              <a:buFont typeface="Wingdings" charset="2"/>
              <a:buChar char="ü"/>
            </a:pPr>
            <a:r>
              <a:rPr lang="en-US" sz="3600" dirty="0" smtClean="0"/>
              <a:t>Classroom </a:t>
            </a:r>
            <a:r>
              <a:rPr lang="en-US" sz="3600" dirty="0"/>
              <a:t>emergency response flip </a:t>
            </a:r>
            <a:r>
              <a:rPr lang="en-US" sz="3600" dirty="0" smtClean="0"/>
              <a:t>chart</a:t>
            </a:r>
          </a:p>
          <a:p>
            <a:pPr marL="1371600" lvl="2" indent="-457200">
              <a:buFont typeface="Wingdings" charset="2"/>
              <a:buChar char="ü"/>
            </a:pPr>
            <a:r>
              <a:rPr lang="en-US" sz="3600" dirty="0" smtClean="0"/>
              <a:t>Family </a:t>
            </a:r>
            <a:r>
              <a:rPr lang="en-US" sz="3600" dirty="0"/>
              <a:t>reunification </a:t>
            </a:r>
            <a:r>
              <a:rPr lang="en-US" sz="3600" dirty="0" smtClean="0"/>
              <a:t>plan</a:t>
            </a:r>
            <a:endParaRPr lang="en-US" sz="3600" dirty="0"/>
          </a:p>
          <a:p>
            <a:r>
              <a:rPr lang="en-US" sz="32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104529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76306" y="0"/>
            <a:ext cx="1149644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4000" b="1" dirty="0" smtClean="0"/>
          </a:p>
          <a:p>
            <a:pPr algn="ctr"/>
            <a:r>
              <a:rPr lang="en-US" sz="4000" b="1" dirty="0" smtClean="0"/>
              <a:t>CRISIS COMMUNICATION </a:t>
            </a:r>
          </a:p>
          <a:p>
            <a:pPr algn="ctr"/>
            <a:r>
              <a:rPr lang="en-US" sz="4000" b="1" dirty="0" smtClean="0"/>
              <a:t>STARTS </a:t>
            </a:r>
            <a:r>
              <a:rPr lang="en-US" sz="4000" b="1" u="sng" dirty="0" smtClean="0"/>
              <a:t>WITH</a:t>
            </a:r>
            <a:r>
              <a:rPr lang="en-US" sz="4000" b="1" dirty="0" smtClean="0"/>
              <a:t> THE CRISIS, NOT </a:t>
            </a:r>
            <a:r>
              <a:rPr lang="en-US" sz="4000" b="1" u="sng" dirty="0" smtClean="0"/>
              <a:t>AFTER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2193533"/>
            <a:ext cx="11558587" cy="4156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0" lvl="2" indent="-457200">
              <a:buFont typeface="Wingdings" charset="2"/>
              <a:buChar char="§"/>
            </a:pPr>
            <a:r>
              <a:rPr lang="en-US" sz="3200" dirty="0"/>
              <a:t>You can wing it when it comes to media—telling what we know and don’t know</a:t>
            </a:r>
          </a:p>
          <a:p>
            <a:pPr marL="1371600" lvl="2" indent="-457200">
              <a:buFont typeface="Wingdings" charset="2"/>
              <a:buChar char="§"/>
            </a:pPr>
            <a:r>
              <a:rPr lang="en-US" sz="3200" dirty="0"/>
              <a:t>You can’t “wing it” when it comes to communicating to and reuniting with families</a:t>
            </a:r>
          </a:p>
          <a:p>
            <a:pPr marL="1828800" lvl="3" indent="-457200">
              <a:buFont typeface="Wingdings" charset="2"/>
              <a:buChar char="§"/>
            </a:pPr>
            <a:r>
              <a:rPr lang="en-US" sz="3200" dirty="0"/>
              <a:t>Mental health demands answers</a:t>
            </a:r>
          </a:p>
          <a:p>
            <a:pPr marL="1828800" lvl="3" indent="-457200">
              <a:buFont typeface="Wingdings" charset="2"/>
              <a:buChar char="§"/>
            </a:pPr>
            <a:r>
              <a:rPr lang="en-US" sz="3200" dirty="0"/>
              <a:t>District must maintain responsibility for chain of custody of every student</a:t>
            </a:r>
          </a:p>
          <a:p>
            <a:pPr marL="1371600" lvl="2" indent="-457200">
              <a:buFont typeface="Wingdings" charset="2"/>
              <a:buChar char="§"/>
            </a:pPr>
            <a:r>
              <a:rPr lang="en-US" sz="3200" dirty="0"/>
              <a:t> Know how public information will descend through ranks</a:t>
            </a:r>
          </a:p>
        </p:txBody>
      </p:sp>
    </p:spTree>
    <p:extLst>
      <p:ext uri="{BB962C8B-B14F-4D97-AF65-F5344CB8AC3E}">
        <p14:creationId xmlns:p14="http://schemas.microsoft.com/office/powerpoint/2010/main" val="92699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0649" y="334230"/>
            <a:ext cx="1149644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4000" b="1" dirty="0" smtClean="0"/>
          </a:p>
          <a:p>
            <a:pPr algn="ctr"/>
            <a:r>
              <a:rPr lang="en-US" sz="4000" b="1" dirty="0" smtClean="0"/>
              <a:t>FALLOUT FROM SUCCESS TECH &amp; BROWARD</a:t>
            </a:r>
            <a:endParaRPr lang="en-US" sz="4000" b="1" u="sng" dirty="0" smtClean="0"/>
          </a:p>
          <a:p>
            <a:r>
              <a:rPr lang="en-US" sz="3200" dirty="0"/>
              <a:t> 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77699" y="1976834"/>
            <a:ext cx="1027572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dirty="0"/>
          </a:p>
          <a:p>
            <a:pPr marL="1371600" lvl="2" indent="-457200">
              <a:buFont typeface="Wingdings" charset="2"/>
              <a:buChar char="§"/>
            </a:pPr>
            <a:r>
              <a:rPr lang="en-US" sz="3600" dirty="0"/>
              <a:t>CMSD Communication Officer was fired</a:t>
            </a:r>
          </a:p>
          <a:p>
            <a:pPr marL="1371600" lvl="2" indent="-457200">
              <a:buFont typeface="Wingdings" charset="2"/>
              <a:buChar char="§"/>
            </a:pPr>
            <a:r>
              <a:rPr lang="en-US" sz="3600" dirty="0"/>
              <a:t>Broward County Public Information Officer </a:t>
            </a:r>
            <a:r>
              <a:rPr lang="en-US" sz="3600" dirty="0" smtClean="0"/>
              <a:t>transferred, then left</a:t>
            </a:r>
            <a:endParaRPr lang="en-US" sz="3600" dirty="0"/>
          </a:p>
          <a:p>
            <a:pPr marL="1371600" lvl="2" indent="-457200">
              <a:buFont typeface="Wingdings" charset="2"/>
              <a:buChar char="§"/>
            </a:pPr>
            <a:r>
              <a:rPr lang="en-US" sz="3600" dirty="0"/>
              <a:t>Broward County Sheriff was </a:t>
            </a:r>
            <a:r>
              <a:rPr lang="en-US" sz="3600" dirty="0" smtClean="0"/>
              <a:t>fired</a:t>
            </a:r>
            <a:endParaRPr lang="en-US" sz="3600" dirty="0"/>
          </a:p>
          <a:p>
            <a:pPr marL="1371600" lvl="2" indent="-457200">
              <a:buFont typeface="Wingdings" charset="2"/>
              <a:buChar char="§"/>
            </a:pPr>
            <a:r>
              <a:rPr lang="en-US" sz="3600" dirty="0" smtClean="0"/>
              <a:t>Public </a:t>
            </a:r>
            <a:r>
              <a:rPr lang="en-US" sz="3600" dirty="0"/>
              <a:t>Relations </a:t>
            </a:r>
            <a:r>
              <a:rPr lang="en-US" sz="3600" dirty="0" smtClean="0"/>
              <a:t>Consultant brought help, but also challenges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388091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6374" y="1359733"/>
            <a:ext cx="10865840" cy="5262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0" lvl="3" indent="-457200">
              <a:buFont typeface="Wingdings" charset="2"/>
              <a:buChar char="§"/>
            </a:pPr>
            <a:r>
              <a:rPr lang="en-US" sz="2800" dirty="0" smtClean="0"/>
              <a:t>Avoid complicating what </a:t>
            </a:r>
            <a:r>
              <a:rPr lang="en-US" sz="2800" dirty="0"/>
              <a:t>will surely be an already, chaotic, anxiety-filled scene</a:t>
            </a:r>
            <a:r>
              <a:rPr lang="en-US" sz="2800" dirty="0" smtClean="0"/>
              <a:t>.</a:t>
            </a:r>
          </a:p>
          <a:p>
            <a:pPr marL="1828800" lvl="3" indent="-457200">
              <a:buFont typeface="Wingdings" charset="2"/>
              <a:buChar char="§"/>
            </a:pPr>
            <a:endParaRPr lang="en-US" sz="2800" dirty="0"/>
          </a:p>
          <a:p>
            <a:pPr marL="1828800" lvl="3" indent="-457200">
              <a:buFont typeface="Wingdings" charset="2"/>
              <a:buChar char="§"/>
            </a:pPr>
            <a:r>
              <a:rPr lang="en-US" sz="2800" dirty="0" smtClean="0"/>
              <a:t>Know the response plan(s) and become familiar with the actions of first responders and flow of information from </a:t>
            </a:r>
          </a:p>
          <a:p>
            <a:pPr lvl="3"/>
            <a:r>
              <a:rPr lang="en-US" sz="2800" dirty="0"/>
              <a:t>	</a:t>
            </a:r>
            <a:r>
              <a:rPr lang="en-US" sz="2800" dirty="0" smtClean="0"/>
              <a:t>their respective PIO’s</a:t>
            </a:r>
          </a:p>
          <a:p>
            <a:pPr marL="1828800" lvl="3" indent="-457200">
              <a:buFont typeface="Wingdings" charset="2"/>
              <a:buChar char="§"/>
            </a:pPr>
            <a:endParaRPr lang="en-US" sz="2800" dirty="0"/>
          </a:p>
          <a:p>
            <a:pPr marL="1828800" lvl="3" indent="-457200">
              <a:buFont typeface="Wingdings" charset="2"/>
              <a:buChar char="§"/>
            </a:pPr>
            <a:r>
              <a:rPr lang="en-US" sz="2800" dirty="0"/>
              <a:t>Put an orderly reunification plan into action will  defuse emotion escalating throughout the </a:t>
            </a:r>
            <a:r>
              <a:rPr lang="en-US" sz="2800" dirty="0" smtClean="0"/>
              <a:t>community</a:t>
            </a:r>
          </a:p>
          <a:p>
            <a:pPr marL="1828800" lvl="3" indent="-457200">
              <a:buFont typeface="Wingdings" charset="2"/>
              <a:buChar char="§"/>
            </a:pPr>
            <a:endParaRPr lang="en-US" sz="2800" dirty="0"/>
          </a:p>
          <a:p>
            <a:pPr marL="1828800" lvl="3" indent="-457200">
              <a:buFont typeface="Wingdings" charset="2"/>
              <a:buChar char="§"/>
            </a:pPr>
            <a:r>
              <a:rPr lang="en-US" sz="2800" dirty="0"/>
              <a:t>Show control, responsibility and compassion for the needs of families to connect with their kids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92745" y="513106"/>
            <a:ext cx="10250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Together we can</a:t>
            </a:r>
            <a:r>
              <a:rPr lang="is-IS" sz="3600" b="1" dirty="0" smtClean="0"/>
              <a:t>….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289789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0649" y="334230"/>
            <a:ext cx="114964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/>
              <a:t>HAVE A CRISIS PLAN!</a:t>
            </a:r>
            <a:endParaRPr lang="en-US" sz="3200" dirty="0"/>
          </a:p>
          <a:p>
            <a:r>
              <a:rPr lang="en-US" sz="3200" dirty="0"/>
              <a:t> 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3743" y="1321250"/>
            <a:ext cx="11520101" cy="4832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0" lvl="2" indent="-457200">
              <a:buFont typeface="Wingdings" charset="2"/>
              <a:buChar char="ü"/>
            </a:pPr>
            <a:r>
              <a:rPr lang="en-US" sz="2800" dirty="0"/>
              <a:t>Parent check-in location</a:t>
            </a:r>
          </a:p>
          <a:p>
            <a:pPr marL="1371600" lvl="2" indent="-457200">
              <a:buFont typeface="Wingdings" charset="2"/>
              <a:buChar char="ü"/>
            </a:pPr>
            <a:r>
              <a:rPr lang="en-US" sz="2800" dirty="0"/>
              <a:t>Delivery of students to staging area </a:t>
            </a:r>
          </a:p>
          <a:p>
            <a:pPr marL="1371600" lvl="2" indent="-457200">
              <a:buFont typeface="Wingdings" charset="2"/>
              <a:buChar char="ü"/>
            </a:pPr>
            <a:r>
              <a:rPr lang="en-US" sz="2800" dirty="0"/>
              <a:t>Controlled lines of sight for orderly flow</a:t>
            </a:r>
          </a:p>
          <a:p>
            <a:pPr marL="1371600" lvl="2" indent="-457200">
              <a:buFont typeface="Wingdings" charset="2"/>
              <a:buChar char="ü"/>
            </a:pPr>
            <a:r>
              <a:rPr lang="en-US" sz="2800" dirty="0"/>
              <a:t>Notification of and Communication with parents </a:t>
            </a:r>
          </a:p>
          <a:p>
            <a:pPr marL="1371600" lvl="2" indent="-457200">
              <a:buFont typeface="Wingdings" charset="2"/>
              <a:buChar char="ü"/>
            </a:pPr>
            <a:r>
              <a:rPr lang="en-US" sz="2800" dirty="0"/>
              <a:t>Completion of Reunification Cards</a:t>
            </a:r>
          </a:p>
          <a:p>
            <a:pPr marL="1371600" lvl="2" indent="-457200">
              <a:buFont typeface="Wingdings" charset="2"/>
              <a:buChar char="ü"/>
            </a:pPr>
            <a:r>
              <a:rPr lang="en-US" sz="2800" dirty="0"/>
              <a:t>Streamlining &amp; Self-sorting during check-in</a:t>
            </a:r>
          </a:p>
          <a:p>
            <a:pPr marL="1371600" lvl="2" indent="-457200">
              <a:buFont typeface="Wingdings" charset="2"/>
              <a:buChar char="ü"/>
            </a:pPr>
            <a:r>
              <a:rPr lang="en-US" sz="2800" dirty="0">
                <a:solidFill>
                  <a:srgbClr val="FF0000"/>
                </a:solidFill>
              </a:rPr>
              <a:t>KNOW THE </a:t>
            </a:r>
            <a:r>
              <a:rPr lang="en-US" sz="2800" dirty="0" smtClean="0">
                <a:solidFill>
                  <a:srgbClr val="FF0000"/>
                </a:solidFill>
              </a:rPr>
              <a:t>PROCESSES </a:t>
            </a:r>
            <a:r>
              <a:rPr lang="en-US" sz="2800" dirty="0" smtClean="0">
                <a:solidFill>
                  <a:srgbClr val="FF0000"/>
                </a:solidFill>
              </a:rPr>
              <a:t>HERE </a:t>
            </a:r>
            <a:r>
              <a:rPr lang="en-US" sz="2800" dirty="0" smtClean="0">
                <a:solidFill>
                  <a:srgbClr val="FF0000"/>
                </a:solidFill>
              </a:rPr>
              <a:t>AMD AROUND US</a:t>
            </a:r>
            <a:endParaRPr lang="en-US" sz="2800" dirty="0"/>
          </a:p>
          <a:p>
            <a:pPr marL="1371600" lvl="2" indent="-457200">
              <a:buFont typeface="Wingdings" charset="2"/>
              <a:buChar char="ü"/>
            </a:pPr>
            <a:r>
              <a:rPr lang="en-US" sz="2800" dirty="0"/>
              <a:t>Roles of “</a:t>
            </a:r>
            <a:r>
              <a:rPr lang="en-US" sz="2800" dirty="0" err="1"/>
              <a:t>Reunifiers</a:t>
            </a:r>
            <a:r>
              <a:rPr lang="en-US" sz="2800" dirty="0"/>
              <a:t>” - recovering students from staging to delivery to parent</a:t>
            </a:r>
          </a:p>
          <a:p>
            <a:pPr marL="1371600" lvl="2" indent="-457200">
              <a:buFont typeface="Wingdings" charset="2"/>
              <a:buChar char="ü"/>
            </a:pPr>
            <a:r>
              <a:rPr lang="en-US" sz="2800" dirty="0"/>
              <a:t>Familiarity with Medical, Notification, Treatment, Investigative and Support contingencies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830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3736A36-8A83-4F7A-B586-B393A2D4CF32}"/>
              </a:ext>
            </a:extLst>
          </p:cNvPr>
          <p:cNvSpPr txBox="1"/>
          <p:nvPr/>
        </p:nvSpPr>
        <p:spPr>
          <a:xfrm>
            <a:off x="3048000" y="3200400"/>
            <a:ext cx="60960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dirty="0">
              <a:cs typeface="Calibri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0" y="4800600"/>
            <a:ext cx="12700000" cy="1600200"/>
          </a:xfrm>
        </p:spPr>
        <p:txBody>
          <a:bodyPr>
            <a:normAutofit fontScale="40000" lnSpcReduction="20000"/>
          </a:bodyPr>
          <a:lstStyle/>
          <a:p>
            <a:r>
              <a:rPr lang="en-US" sz="16600" b="1" dirty="0" smtClean="0">
                <a:solidFill>
                  <a:srgbClr val="FF0000"/>
                </a:solidFill>
              </a:rPr>
              <a:t>THIS IS NOT A DRILL</a:t>
            </a:r>
          </a:p>
          <a:p>
            <a:r>
              <a:rPr lang="en-US" sz="14800" dirty="0" smtClean="0">
                <a:solidFill>
                  <a:srgbClr val="FF0000"/>
                </a:solidFill>
              </a:rPr>
              <a:t>Crisis Management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6" name="Picture 5" descr="Screen Shot 2018-10-25 at 3.39.2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40700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0210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7199" y="188584"/>
            <a:ext cx="11484429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sz="4000" b="1" dirty="0"/>
              <a:t>NOT EVERY INCIDENT REQUIRES COMMUNICATION ABOUT THE INCIDENT TO </a:t>
            </a:r>
            <a:endParaRPr lang="en-US" sz="4000" b="1" dirty="0" smtClean="0"/>
          </a:p>
          <a:p>
            <a:pPr algn="ctr" fontAlgn="base"/>
            <a:r>
              <a:rPr lang="en-US" sz="4000" b="1" dirty="0" smtClean="0"/>
              <a:t>STAFF</a:t>
            </a:r>
            <a:r>
              <a:rPr lang="en-US" sz="4000" b="1" dirty="0"/>
              <a:t>, FAMILIES, PUBLIC AND/OR MEDIA  </a:t>
            </a:r>
            <a:endParaRPr lang="en-US" sz="4000" b="1" dirty="0" smtClean="0"/>
          </a:p>
          <a:p>
            <a:pPr fontAlgn="base"/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2167429" y="2511436"/>
            <a:ext cx="743857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fontAlgn="base">
              <a:buFont typeface="Wingdings" charset="2"/>
              <a:buChar char="ü"/>
            </a:pPr>
            <a:r>
              <a:rPr lang="en-US" sz="3200" dirty="0"/>
              <a:t>Not every incident is critical.</a:t>
            </a:r>
          </a:p>
          <a:p>
            <a:pPr marL="571500" lvl="0" indent="-571500" fontAlgn="base">
              <a:buFont typeface="Wingdings" charset="2"/>
              <a:buChar char="ü"/>
            </a:pPr>
            <a:r>
              <a:rPr lang="en-US" sz="3200" dirty="0"/>
              <a:t>Not every critical incident is a crisis.</a:t>
            </a:r>
          </a:p>
          <a:p>
            <a:pPr marL="571500" lvl="0" indent="-571500" fontAlgn="base">
              <a:buFont typeface="Wingdings" charset="2"/>
              <a:buChar char="ü"/>
            </a:pPr>
            <a:r>
              <a:rPr lang="en-US" sz="3200" dirty="0"/>
              <a:t>Some incidents require communication only to those personally affected</a:t>
            </a:r>
          </a:p>
          <a:p>
            <a:pPr marL="571500" lvl="0" indent="-571500" fontAlgn="base">
              <a:buFont typeface="Wingdings" charset="2"/>
              <a:buChar char="ü"/>
            </a:pPr>
            <a:r>
              <a:rPr lang="en-US" sz="3200" dirty="0"/>
              <a:t>Some incidents warrant communication to a broader audience than those personally affected</a:t>
            </a:r>
          </a:p>
        </p:txBody>
      </p:sp>
    </p:spTree>
    <p:extLst>
      <p:ext uri="{BB962C8B-B14F-4D97-AF65-F5344CB8AC3E}">
        <p14:creationId xmlns:p14="http://schemas.microsoft.com/office/powerpoint/2010/main" val="917604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07-13 at 6.30.3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700" y="0"/>
            <a:ext cx="53031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98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07-13 at 6.32.2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27" y="253909"/>
            <a:ext cx="10942268" cy="6368282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" y="1269849"/>
            <a:ext cx="11463330" cy="3256024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866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1285" y="658336"/>
            <a:ext cx="1090385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endParaRPr lang="en-US" sz="4400" b="1" dirty="0" smtClean="0"/>
          </a:p>
          <a:p>
            <a:pPr algn="ctr" fontAlgn="base"/>
            <a:r>
              <a:rPr lang="en-US" sz="4400" b="1" dirty="0" smtClean="0"/>
              <a:t>CRISIS</a:t>
            </a:r>
            <a:endParaRPr lang="en-US" sz="4400" dirty="0"/>
          </a:p>
        </p:txBody>
      </p:sp>
      <p:sp>
        <p:nvSpPr>
          <p:cNvPr id="3" name="TextBox 2"/>
          <p:cNvSpPr txBox="1"/>
          <p:nvPr/>
        </p:nvSpPr>
        <p:spPr>
          <a:xfrm>
            <a:off x="870856" y="2304142"/>
            <a:ext cx="1090385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3600" dirty="0"/>
              <a:t>The stress or potential distress that follows a critical incident and warrants </a:t>
            </a:r>
            <a:r>
              <a:rPr lang="en-US" sz="3600" dirty="0" smtClean="0"/>
              <a:t>emergency </a:t>
            </a:r>
            <a:r>
              <a:rPr lang="en-US" sz="3600" dirty="0"/>
              <a:t>management of the </a:t>
            </a:r>
          </a:p>
          <a:p>
            <a:pPr fontAlgn="base"/>
            <a:r>
              <a:rPr lang="en-US" sz="3600" dirty="0"/>
              <a:t>social/emotional well being of those affected, management of </a:t>
            </a:r>
            <a:r>
              <a:rPr lang="en-US" sz="3600" dirty="0" smtClean="0"/>
              <a:t>heightened media attention and </a:t>
            </a:r>
            <a:r>
              <a:rPr lang="en-US" sz="3600" dirty="0"/>
              <a:t>timely communication with those affected.</a:t>
            </a:r>
          </a:p>
        </p:txBody>
      </p:sp>
    </p:spTree>
    <p:extLst>
      <p:ext uri="{BB962C8B-B14F-4D97-AF65-F5344CB8AC3E}">
        <p14:creationId xmlns:p14="http://schemas.microsoft.com/office/powerpoint/2010/main" val="3960990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8-10-25 at 8.51.5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36" y="0"/>
            <a:ext cx="3917528" cy="6858000"/>
          </a:xfrm>
          <a:prstGeom prst="rect">
            <a:avLst/>
          </a:prstGeom>
        </p:spPr>
      </p:pic>
      <p:pic>
        <p:nvPicPr>
          <p:cNvPr id="3" name="Picture 2" descr="Screen Shot 2018-10-25 at 8.51.3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326" y="194145"/>
            <a:ext cx="6715674" cy="6663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845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3616</TotalTime>
  <Words>1153</Words>
  <Application>Microsoft Macintosh PowerPoint</Application>
  <PresentationFormat>Custom</PresentationFormat>
  <Paragraphs>215</Paragraphs>
  <Slides>49</Slides>
  <Notes>19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Our student</vt:lpstr>
      <vt:lpstr>It was a normal day...</vt:lpstr>
      <vt:lpstr>…and then it wasn't</vt:lpstr>
      <vt:lpstr>Active Shooter? Student?  Intruder?   Did we miss something?</vt:lpstr>
      <vt:lpstr>Police respond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Roseann Canfora</cp:lastModifiedBy>
  <cp:revision>172</cp:revision>
  <dcterms:modified xsi:type="dcterms:W3CDTF">2019-07-22T17:06:56Z</dcterms:modified>
</cp:coreProperties>
</file>